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316" r:id="rId2"/>
    <p:sldId id="372" r:id="rId3"/>
    <p:sldId id="318" r:id="rId4"/>
    <p:sldId id="319" r:id="rId5"/>
    <p:sldId id="378" r:id="rId6"/>
    <p:sldId id="367" r:id="rId7"/>
    <p:sldId id="368" r:id="rId8"/>
    <p:sldId id="364" r:id="rId9"/>
    <p:sldId id="365" r:id="rId10"/>
    <p:sldId id="348" r:id="rId11"/>
    <p:sldId id="349" r:id="rId12"/>
    <p:sldId id="350" r:id="rId13"/>
    <p:sldId id="351" r:id="rId14"/>
    <p:sldId id="376" r:id="rId15"/>
    <p:sldId id="333" r:id="rId16"/>
    <p:sldId id="353" r:id="rId17"/>
    <p:sldId id="386" r:id="rId18"/>
    <p:sldId id="352" r:id="rId19"/>
    <p:sldId id="334" r:id="rId20"/>
    <p:sldId id="355" r:id="rId21"/>
    <p:sldId id="369" r:id="rId22"/>
    <p:sldId id="377" r:id="rId23"/>
    <p:sldId id="336" r:id="rId24"/>
    <p:sldId id="281" r:id="rId25"/>
    <p:sldId id="382" r:id="rId26"/>
    <p:sldId id="383" r:id="rId27"/>
    <p:sldId id="387" r:id="rId28"/>
    <p:sldId id="371" r:id="rId29"/>
    <p:sldId id="373" r:id="rId30"/>
    <p:sldId id="374" r:id="rId31"/>
    <p:sldId id="375" r:id="rId32"/>
    <p:sldId id="379" r:id="rId33"/>
    <p:sldId id="380" r:id="rId34"/>
    <p:sldId id="381" r:id="rId35"/>
    <p:sldId id="384" r:id="rId36"/>
    <p:sldId id="357" r:id="rId37"/>
    <p:sldId id="385" r:id="rId38"/>
    <p:sldId id="345" r:id="rId39"/>
    <p:sldId id="363" r:id="rId40"/>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12" autoAdjust="0"/>
    <p:restoredTop sz="96696"/>
  </p:normalViewPr>
  <p:slideViewPr>
    <p:cSldViewPr snapToGrid="0" snapToObjects="1">
      <p:cViewPr varScale="1">
        <p:scale>
          <a:sx n="70" d="100"/>
          <a:sy n="70" d="100"/>
        </p:scale>
        <p:origin x="1828" y="72"/>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11/30/2020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18</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7</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22.xml"/><Relationship Id="rId4" Type="http://schemas.openxmlformats.org/officeDocument/2006/relationships/image" Target="../media/image6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r>
              <a:rPr lang="en-GB" dirty="0">
                <a:latin typeface="Abadi" panose="020B0604020104020204" pitchFamily="34" charset="0"/>
              </a:rPr>
              <a:t>by Ralf Martin (r.martin@imperial.ac.uk)</a:t>
            </a: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0"/>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641438">
            <a:off x="8200936" y="5824166"/>
            <a:ext cx="2026908" cy="1014984"/>
          </a:xfrm>
          <a:prstGeom prst="wedgeRoundRectCallout">
            <a:avLst>
              <a:gd name="adj1" fmla="val -69576"/>
              <a:gd name="adj2" fmla="val 133151"/>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xmlns:a14="http://schemas.microsoft.com/office/drawing/2010/main">
        <mc:Choice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EDUC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r="-64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EDUC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EDUC will not reflect this causal channel. This is good if you really want the all else equal effect of EXPER. However, if you want the full causal effect of EDUC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400297" y="1763672"/>
            <a:ext cx="6187419"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615627" y="2091903"/>
            <a:ext cx="2750320"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EDUC☜FEMALE </a:t>
            </a:r>
          </a:p>
        </p:txBody>
      </p:sp>
      <p:sp>
        <p:nvSpPr>
          <p:cNvPr id="4" name="TextBox 3"/>
          <p:cNvSpPr txBox="1"/>
          <p:nvPr/>
        </p:nvSpPr>
        <p:spPr>
          <a:xfrm>
            <a:off x="1067128" y="2127524"/>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EDUC and Female variable are correlated because of a causality chain from Female to EDUC. </a:t>
            </a:r>
          </a:p>
          <a:p>
            <a:pPr marL="457200" indent="-457200">
              <a:buFont typeface="Arial" panose="020B0604020202020204" pitchFamily="34" charset="0"/>
              <a:buChar char="•"/>
            </a:pPr>
            <a:r>
              <a:rPr lang="en-GB" sz="2800" dirty="0"/>
              <a:t>In this case it is vital to include the Female variable to get the correct causal estimate of a change in EDUC</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636468" y="2445470"/>
            <a:ext cx="6569431"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851798" y="2783986"/>
            <a:ext cx="3174086"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a:latin typeface="Palatino Linotype" charset="0"/>
              </a:rPr>
              <a:t>Directions of causality EDUC☞☜EXPER </a:t>
            </a:r>
          </a:p>
        </p:txBody>
      </p:sp>
      <p:sp>
        <p:nvSpPr>
          <p:cNvPr id="4" name="TextBox 3"/>
          <p:cNvSpPr txBox="1"/>
          <p:nvPr/>
        </p:nvSpPr>
        <p:spPr>
          <a:xfrm>
            <a:off x="1076267" y="2056422"/>
            <a:ext cx="4696286" cy="656462"/>
          </a:xfrm>
          <a:prstGeom prst="rect">
            <a:avLst/>
          </a:prstGeom>
          <a:noFill/>
        </p:spPr>
        <p:txBody>
          <a:bodyPr wrap="square" lIns="0" tIns="0" rIns="0" bIns="0" rtlCol="0">
            <a:spAutoFit/>
          </a:bodyPr>
          <a:lstStyle/>
          <a:p>
            <a:r>
              <a:rPr lang="en-GB" sz="4266" dirty="0">
                <a:latin typeface="Palatino Linotype"/>
                <a:cs typeface="Palatino Linotype"/>
              </a:rPr>
              <a:t>EDUC</a:t>
            </a:r>
            <a:r>
              <a:rPr lang="en-GB" sz="2000" dirty="0">
                <a:latin typeface="Palatino Linotype"/>
                <a:cs typeface="Palatino Linotype"/>
              </a:rPr>
              <a:t>=</a:t>
            </a:r>
            <a:r>
              <a:rPr lang="en-GB" sz="2000" dirty="0" err="1">
                <a:latin typeface="Palatino Linotype"/>
                <a:cs typeface="Palatino Linotype"/>
              </a:rPr>
              <a:t>Schooling+Uni+Vocational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a:t>If the causality between the two explanatory variables goes both ways we are in trouble as far as finding the causal effect of EDUC is concerned (we are cool for finding the ceteris paribus effect). Both including or dropping the gender variable will lead to a biased estimate. We have to use other methods some of which we shall discuss later in the module.</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772553" y="2384653"/>
            <a:ext cx="44229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endCxn id="6" idx="1"/>
          </p:cNvCxnSpPr>
          <p:nvPr/>
        </p:nvCxnSpPr>
        <p:spPr>
          <a:xfrm>
            <a:off x="4251960" y="2712884"/>
            <a:ext cx="773924"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5266944" y="2712884"/>
            <a:ext cx="622959"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x var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12116920" cy="6914713"/>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data &lt;- read.csv("https://www.dropbox.com/s/9agc2vmamfztlel/WAGE1.csv?dl=1")</a:t>
            </a: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00400"/>
                  <a:gd name="adj3" fmla="val 16667"/>
                </a:avLst>
              </a:prstGeom>
              <a:solidFill>
                <a:schemeClr val="accent6">
                  <a:lumMod val="20000"/>
                  <a:lumOff val="80000"/>
                </a:schemeClr>
              </a:solidFill>
              <a:ln>
                <a:solidFill>
                  <a:srgbClr val="040404"/>
                </a:solidFill>
              </a:ln>
            </p:spPr>
            <p:txBody>
              <a:bodyPr rtlCol="0" anchor="ctr"/>
              <a:lstStyle/>
              <a:p>
                <a:pPr algn="ct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algn="ctr">
                  <a:spcBef>
                    <a:spcPct val="50000"/>
                  </a:spcBef>
                </a:pPr>
                <a:r>
                  <a:rPr lang="en-GB" sz="2275" dirty="0">
                    <a:latin typeface="Palatino Linotype" charset="0"/>
                    <a:ea typeface="Palatino Linotype" charset="0"/>
                    <a:cs typeface="Palatino Linotype" charset="0"/>
                  </a:rPr>
                  <a:t>Indicates that earnings per hour increase by $0.54 for every extra year of schooling</a:t>
                </a:r>
              </a:p>
            </p:txBody>
          </p:sp>
        </mc:Choice>
        <mc:Fallback>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00400"/>
                  <a:gd name="adj3" fmla="val 16667"/>
                </a:avLst>
              </a:prstGeom>
              <a:blipFill>
                <a:blip r:embed="rId2"/>
                <a:stretch>
                  <a:fillRect/>
                </a:stretch>
              </a:blipFill>
              <a:ln>
                <a:solidFill>
                  <a:srgbClr val="040404"/>
                </a:solidFill>
              </a:ln>
            </p:spPr>
            <p:txBody>
              <a:bodyPr/>
              <a:lstStyle/>
              <a:p>
                <a:r>
                  <a:rPr lang="en-GB">
                    <a:noFill/>
                  </a:rPr>
                  <a:t> </a:t>
                </a:r>
              </a:p>
            </p:txBody>
          </p:sp>
        </mc:Fallback>
      </mc:AlternateContent>
      <p:pic>
        <p:nvPicPr>
          <p:cNvPr id="5" name="Picture">
            <a:extLst>
              <a:ext uri="{FF2B5EF4-FFF2-40B4-BE49-F238E27FC236}">
                <a16:creationId xmlns:a16="http://schemas.microsoft.com/office/drawing/2014/main" id="{8EA6C201-E14F-49FF-9E38-1136659BC2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39947" y="2048833"/>
            <a:ext cx="5164015" cy="3186935"/>
          </a:xfrm>
          <a:prstGeom prst="rect">
            <a:avLst/>
          </a:prstGeom>
          <a:noFill/>
          <a:ln w="9525">
            <a:noFill/>
            <a:headEnd/>
            <a:tailEnd/>
          </a:ln>
        </p:spPr>
      </p:pic>
    </p:spTree>
    <p:extLst>
      <p:ext uri="{BB962C8B-B14F-4D97-AF65-F5344CB8AC3E}">
        <p14:creationId xmlns:p14="http://schemas.microsoft.com/office/powerpoint/2010/main" val="114564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21008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C000"/>
                              </a:solidFill>
                              <a:latin typeface="Cambria Math" panose="02040503050406030204" pitchFamily="18" charset="0"/>
                              <a:cs typeface="Palatino Linotype"/>
                            </a:rPr>
                          </m:ctrlPr>
                        </m:sSubPr>
                        <m:e>
                          <m:r>
                            <a:rPr lang="en-GB" sz="3413" b="1" i="1">
                              <a:solidFill>
                                <a:srgbClr val="FFC000"/>
                              </a:solidFill>
                              <a:latin typeface="Cambria Math" panose="02040503050406030204" pitchFamily="18" charset="0"/>
                              <a:cs typeface="Palatino Linotype"/>
                            </a:rPr>
                            <m:t>𝜷</m:t>
                          </m:r>
                        </m:e>
                        <m:sub>
                          <m:r>
                            <a:rPr lang="en-GB" sz="3413" b="1" i="1">
                              <a:solidFill>
                                <a:srgbClr val="FFC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r>
                  <a:rPr lang="en-GB" sz="3413" dirty="0">
                    <a:latin typeface="Palatino Linotype"/>
                    <a:cs typeface="Palatino Linotype"/>
                  </a:rPr>
                  <a:t>vs</a:t>
                </a:r>
              </a:p>
              <a:p>
                <a:pPr algn="ct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0000"/>
                              </a:solidFill>
                              <a:latin typeface="Cambria Math" panose="02040503050406030204" pitchFamily="18" charset="0"/>
                              <a:cs typeface="Palatino Linotype"/>
                            </a:rPr>
                          </m:ctrlPr>
                        </m:sSubPr>
                        <m:e>
                          <m:r>
                            <a:rPr lang="en-GB" sz="3413" b="1" i="1">
                              <a:solidFill>
                                <a:srgbClr val="FF0000"/>
                              </a:solidFill>
                              <a:latin typeface="Cambria Math" panose="02040503050406030204" pitchFamily="18" charset="0"/>
                              <a:cs typeface="Palatino Linotype"/>
                            </a:rPr>
                            <m:t>𝜷</m:t>
                          </m:r>
                        </m:e>
                        <m:sub>
                          <m:r>
                            <a:rPr lang="en-GB" sz="3413" b="1" i="1">
                              <a:solidFill>
                                <a:srgbClr val="FF0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m:t>
                      </m:r>
                      <m:sSub>
                        <m:sSubPr>
                          <m:ctrlPr>
                            <a:rPr lang="en-GB" sz="3413" b="0" i="1" smtClean="0">
                              <a:latin typeface="Cambria Math" panose="02040503050406030204" pitchFamily="18" charset="0"/>
                              <a:cs typeface="Palatino Linotype"/>
                            </a:rPr>
                          </m:ctrlPr>
                        </m:sSubPr>
                        <m:e>
                          <m:r>
                            <a:rPr lang="en-GB" sz="3413" b="0" i="1" smtClean="0">
                              <a:latin typeface="Cambria Math" panose="02040503050406030204" pitchFamily="18" charset="0"/>
                              <a:cs typeface="Palatino Linotype"/>
                            </a:rPr>
                            <m:t>𝛽</m:t>
                          </m:r>
                        </m:e>
                        <m:sub>
                          <m:r>
                            <a:rPr lang="en-GB" sz="3413" b="0" i="1" smtClean="0">
                              <a:latin typeface="Cambria Math" panose="02040503050406030204" pitchFamily="18" charset="0"/>
                              <a:cs typeface="Palatino Linotype"/>
                            </a:rPr>
                            <m:t>3</m:t>
                          </m:r>
                        </m:sub>
                      </m:sSub>
                      <m:r>
                        <a:rPr lang="en-GB" sz="3413" b="0" i="1" smtClean="0">
                          <a:latin typeface="Cambria Math" panose="02040503050406030204" pitchFamily="18" charset="0"/>
                          <a:cs typeface="Palatino Linotype"/>
                        </a:rPr>
                        <m:t>𝐸𝑋𝑃𝐸𝑅</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21008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DCDC4888-3667-4286-80F4-0FE11EA37C64}"/>
                  </a:ext>
                </a:extLst>
              </p:cNvPr>
              <p:cNvGraphicFramePr>
                <a:graphicFrameLocks noGrp="1"/>
              </p:cNvGraphicFramePr>
              <p:nvPr>
                <p:extLst>
                  <p:ext uri="{D42A27DB-BD31-4B8C-83A1-F6EECF244321}">
                    <p14:modId xmlns:p14="http://schemas.microsoft.com/office/powerpoint/2010/main" val="139700489"/>
                  </p:ext>
                </p:extLst>
              </p:nvPr>
            </p:nvGraphicFramePr>
            <p:xfrm>
              <a:off x="0" y="1964530"/>
              <a:ext cx="13006388" cy="714289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Mentimeter - Interactive Presentations">
                <a:extLst>
                  <a:ext uri="{FF2B5EF4-FFF2-40B4-BE49-F238E27FC236}">
                    <a16:creationId xmlns:a16="http://schemas.microsoft.com/office/drawing/2014/main" id="{DCDC4888-3667-4286-80F4-0FE11EA37C64}"/>
                  </a:ext>
                </a:extLst>
              </p:cNvPr>
              <p:cNvPicPr>
                <a:picLocks noGrp="1" noRot="1" noChangeAspect="1" noMove="1" noResize="1" noEditPoints="1" noAdjustHandles="1" noChangeArrowheads="1" noChangeShapeType="1"/>
              </p:cNvPicPr>
              <p:nvPr/>
            </p:nvPicPr>
            <p:blipFill>
              <a:blip r:embed="rId4"/>
              <a:stretch>
                <a:fillRect/>
              </a:stretch>
            </p:blipFill>
            <p:spPr>
              <a:xfrm>
                <a:off x="0" y="1964530"/>
                <a:ext cx="13006388" cy="7142893"/>
              </a:xfrm>
              <a:prstGeom prst="rect">
                <a:avLst/>
              </a:prstGeom>
            </p:spPr>
          </p:pic>
        </mc:Fallback>
      </mc:AlternateContent>
    </p:spTree>
    <p:extLst>
      <p:ext uri="{BB962C8B-B14F-4D97-AF65-F5344CB8AC3E}">
        <p14:creationId xmlns:p14="http://schemas.microsoft.com/office/powerpoint/2010/main" val="60315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=−3.39+0.644×</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+0.07×</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xmlns="">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Women tend to be less educated than men</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Tree>
    <p:extLst>
      <p:ext uri="{BB962C8B-B14F-4D97-AF65-F5344CB8AC3E}">
        <p14:creationId xmlns:p14="http://schemas.microsoft.com/office/powerpoint/2010/main" val="275133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192542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Hence part of what we thought was the wage depressing effect of little education is actually the wage depressing effect of being female</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Compare with EXPER which had a positive effect on wages</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25215" y="2121038"/>
            <a:ext cx="12981173" cy="6299912"/>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rcRect/>
          <a:stretch/>
        </p:blipFill>
        <p:spPr>
          <a:xfrm>
            <a:off x="0" y="2158957"/>
            <a:ext cx="12976989" cy="6685574"/>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71717"/>
              <a:gd name="adj2" fmla="val 635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102873"/>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18588" y="2027238"/>
            <a:ext cx="3987800" cy="4311650"/>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4294967295"/>
          </p:nvPr>
        </p:nvPicPr>
        <p:blipFill>
          <a:blip r:embed="rId2"/>
          <a:stretch>
            <a:fillRect/>
          </a:stretch>
        </p:blipFill>
        <p:spPr>
          <a:xfrm>
            <a:off x="0" y="1881188"/>
            <a:ext cx="5497513" cy="598963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89337"/>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oMath>
                </a14:m>
                <a:r>
                  <a:rPr lang="en-GB" sz="2400" dirty="0"/>
                  <a:t>?</a:t>
                </a:r>
              </a:p>
            </p:txBody>
          </p:sp>
        </mc:Choice>
        <mc:Fallback xmlns="">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89337"/>
              </a:xfrm>
              <a:prstGeom prst="rect">
                <a:avLst/>
              </a:prstGeom>
              <a:blipFill>
                <a:blip r:embed="rId3"/>
                <a:stretch>
                  <a:fillRect l="-1330" t="-17188" b="-484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xmlns="">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xmlns="">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6D5A7-7E89-4545-8C2F-1E155AD3AB2D}"/>
              </a:ext>
            </a:extLst>
          </p:cNvPr>
          <p:cNvSpPr txBox="1"/>
          <p:nvPr/>
        </p:nvSpPr>
        <p:spPr>
          <a:xfrm>
            <a:off x="342232" y="390358"/>
            <a:ext cx="5112084" cy="553998"/>
          </a:xfrm>
          <a:prstGeom prst="rect">
            <a:avLst/>
          </a:prstGeom>
          <a:noFill/>
        </p:spPr>
        <p:txBody>
          <a:bodyPr wrap="square" lIns="0" tIns="0" rIns="0" bIns="0" rtlCol="0">
            <a:spAutoFit/>
          </a:bodyPr>
          <a:lstStyle/>
          <a:p>
            <a:pPr>
              <a:spcAft>
                <a:spcPts val="500"/>
              </a:spcAft>
            </a:pPr>
            <a:r>
              <a:rPr lang="en-GB" sz="3600" dirty="0"/>
              <a:t>R2=100%</a:t>
            </a:r>
          </a:p>
        </p:txBody>
      </p:sp>
      <p:cxnSp>
        <p:nvCxnSpPr>
          <p:cNvPr id="4" name="Straight Connector 3">
            <a:extLst>
              <a:ext uri="{FF2B5EF4-FFF2-40B4-BE49-F238E27FC236}">
                <a16:creationId xmlns:a16="http://schemas.microsoft.com/office/drawing/2014/main" id="{24F736D7-A7D3-48BA-8BF0-B5A97FA59379}"/>
              </a:ext>
            </a:extLst>
          </p:cNvPr>
          <p:cNvCxnSpPr/>
          <p:nvPr/>
        </p:nvCxnSpPr>
        <p:spPr>
          <a:xfrm>
            <a:off x="1331495" y="2149642"/>
            <a:ext cx="0" cy="55773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3A34376-C4E1-4EE4-BF51-5C4BE9F2E83B}"/>
              </a:ext>
            </a:extLst>
          </p:cNvPr>
          <p:cNvCxnSpPr>
            <a:cxnSpLocks/>
          </p:cNvCxnSpPr>
          <p:nvPr/>
        </p:nvCxnSpPr>
        <p:spPr>
          <a:xfrm flipH="1">
            <a:off x="1331495" y="7726947"/>
            <a:ext cx="91921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4D29F17C-C17C-433A-B095-0BA73B38DCEE}"/>
              </a:ext>
            </a:extLst>
          </p:cNvPr>
          <p:cNvSpPr/>
          <p:nvPr/>
        </p:nvSpPr>
        <p:spPr>
          <a:xfrm>
            <a:off x="2945189" y="5620085"/>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56CCFC75-04EB-4804-86ED-47AF2DFEF4C4}"/>
              </a:ext>
            </a:extLst>
          </p:cNvPr>
          <p:cNvSpPr/>
          <p:nvPr/>
        </p:nvSpPr>
        <p:spPr>
          <a:xfrm>
            <a:off x="6915610" y="3227136"/>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F03B9FEA-B842-4318-9E52-264F00FEFD71}"/>
              </a:ext>
            </a:extLst>
          </p:cNvPr>
          <p:cNvCxnSpPr/>
          <p:nvPr/>
        </p:nvCxnSpPr>
        <p:spPr>
          <a:xfrm flipV="1">
            <a:off x="2160337" y="2759242"/>
            <a:ext cx="5625431" cy="33902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Speech Bubble: Rectangle with Corners Rounded 12">
            <a:extLst>
              <a:ext uri="{FF2B5EF4-FFF2-40B4-BE49-F238E27FC236}">
                <a16:creationId xmlns:a16="http://schemas.microsoft.com/office/drawing/2014/main" id="{6AB33862-6899-40DB-8BB3-DC2ADFF4B185}"/>
              </a:ext>
            </a:extLst>
          </p:cNvPr>
          <p:cNvSpPr/>
          <p:nvPr/>
        </p:nvSpPr>
        <p:spPr>
          <a:xfrm>
            <a:off x="4561311" y="5518489"/>
            <a:ext cx="6368710" cy="1261969"/>
          </a:xfrm>
          <a:prstGeom prst="wedgeRoundRectCallout">
            <a:avLst>
              <a:gd name="adj1" fmla="val -29733"/>
              <a:gd name="adj2" fmla="val -162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If we have as many observations as parameters being estimated, R2 is always 100%</a:t>
            </a:r>
          </a:p>
          <a:p>
            <a:pPr algn="ctr"/>
            <a:endParaRPr lang="en-GB" sz="1800" dirty="0"/>
          </a:p>
        </p:txBody>
      </p:sp>
    </p:spTree>
    <p:extLst>
      <p:ext uri="{BB962C8B-B14F-4D97-AF65-F5344CB8AC3E}">
        <p14:creationId xmlns:p14="http://schemas.microsoft.com/office/powerpoint/2010/main" val="3488143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a:t>
            </a:r>
            <a:r>
              <a:rPr lang="en-US" sz="1564" err="1">
                <a:latin typeface="Consolas" panose="020B0609020204030204" pitchFamily="49" charset="0"/>
                <a:ea typeface="Cambria" panose="02040503050406030204" pitchFamily="18" charset="0"/>
                <a:cs typeface="Times New Roman" panose="02020603050405020304" pitchFamily="18" charset="0"/>
              </a:rPr>
              <a:t>crimesPc</a:t>
            </a:r>
            <a:r>
              <a:rPr lang="en-US" sz="1564">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Signif</a:t>
            </a:r>
            <a:r>
              <a:rPr lang="en-US" sz="1564">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xmlns:a14="http://schemas.microsoft.com/office/drawing/2010/main">
        <mc:Choice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53545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535453" y="2856288"/>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endCxn id="6" idx="3"/>
          </p:cNvCxnSpPr>
          <p:nvPr/>
        </p:nvCxnSpPr>
        <p:spPr bwMode="auto">
          <a:xfrm flipH="1">
            <a:off x="8744026" y="2879797"/>
            <a:ext cx="2242169" cy="4245913"/>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
        <p:nvSpPr>
          <p:cNvPr id="3" name="Flowchart: Off-page Connector 2">
            <a:extLst>
              <a:ext uri="{FF2B5EF4-FFF2-40B4-BE49-F238E27FC236}">
                <a16:creationId xmlns:a16="http://schemas.microsoft.com/office/drawing/2014/main" id="{FFC25328-7600-4941-BE87-5D850632BD68}"/>
              </a:ext>
            </a:extLst>
          </p:cNvPr>
          <p:cNvSpPr/>
          <p:nvPr/>
        </p:nvSpPr>
        <p:spPr>
          <a:xfrm rot="20351998">
            <a:off x="8892980" y="922136"/>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 2004 foreigners</a:t>
            </a:r>
          </a:p>
        </p:txBody>
      </p:sp>
      <p:sp>
        <p:nvSpPr>
          <p:cNvPr id="14" name="Flowchart: Off-page Connector 13">
            <a:extLst>
              <a:ext uri="{FF2B5EF4-FFF2-40B4-BE49-F238E27FC236}">
                <a16:creationId xmlns:a16="http://schemas.microsoft.com/office/drawing/2014/main" id="{9D3446C1-7581-42AB-AF9E-CEA334542D80}"/>
              </a:ext>
            </a:extLst>
          </p:cNvPr>
          <p:cNvSpPr/>
          <p:nvPr/>
        </p:nvSpPr>
        <p:spPr>
          <a:xfrm rot="1353012">
            <a:off x="11047505" y="922412"/>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Post 2004 foreigners</a:t>
            </a:r>
          </a:p>
        </p:txBody>
      </p:sp>
      <p:cxnSp>
        <p:nvCxnSpPr>
          <p:cNvPr id="16" name="Straight Arrow Connector 15">
            <a:extLst>
              <a:ext uri="{FF2B5EF4-FFF2-40B4-BE49-F238E27FC236}">
                <a16:creationId xmlns:a16="http://schemas.microsoft.com/office/drawing/2014/main" id="{FF036A5F-6084-4994-AAAA-5A55B6A1D698}"/>
              </a:ext>
            </a:extLst>
          </p:cNvPr>
          <p:cNvCxnSpPr>
            <a:cxnSpLocks/>
          </p:cNvCxnSpPr>
          <p:nvPr/>
        </p:nvCxnSpPr>
        <p:spPr bwMode="auto">
          <a:xfrm flipH="1">
            <a:off x="10984749" y="1909660"/>
            <a:ext cx="512749" cy="977894"/>
          </a:xfrm>
          <a:prstGeom prst="straightConnector1">
            <a:avLst/>
          </a:prstGeom>
          <a:solidFill>
            <a:schemeClr val="accent1"/>
          </a:solidFill>
          <a:ln w="76200" cap="flat" cmpd="sng" algn="ctr">
            <a:solidFill>
              <a:schemeClr val="accent1"/>
            </a:solidFill>
            <a:prstDash val="sysDash"/>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xmlns:a14="http://schemas.microsoft.com/office/drawing/2010/main">
        <mc:Choice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xmlns="">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 impossible – for the OLS algorithm to distinguish between the separate effects for all the variables</a:t>
            </a:r>
          </a:p>
        </p:txBody>
      </p:sp>
    </p:spTree>
    <p:extLst>
      <p:ext uri="{BB962C8B-B14F-4D97-AF65-F5344CB8AC3E}">
        <p14:creationId xmlns:p14="http://schemas.microsoft.com/office/powerpoint/2010/main" val="20040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27048"/>
            <a:ext cx="10468571" cy="7330164"/>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6848856" y="7068312"/>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324343" y="3585575"/>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324343" y="4876008"/>
            <a:ext cx="5397019" cy="1064184"/>
          </a:xfrm>
          <a:prstGeom prst="wedgeRoundRectCallout">
            <a:avLst>
              <a:gd name="adj1" fmla="val -96878"/>
              <a:gd name="adj2" fmla="val 24310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7174366" y="8132497"/>
            <a:ext cx="4597636" cy="1085906"/>
          </a:xfrm>
          <a:prstGeom prst="rect">
            <a:avLst/>
          </a:prstGeom>
        </p:spPr>
      </p:pic>
    </p:spTree>
    <p:extLst>
      <p:ext uri="{BB962C8B-B14F-4D97-AF65-F5344CB8AC3E}">
        <p14:creationId xmlns:p14="http://schemas.microsoft.com/office/powerpoint/2010/main" val="1519910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An example</a:t>
            </a:r>
          </a:p>
        </p:txBody>
      </p:sp>
      <mc:AlternateContent xmlns:mc="http://schemas.openxmlformats.org/markup-compatibility/2006" xmlns:a14="http://schemas.microsoft.com/office/drawing/2010/main">
        <mc:Choice Requires="a14">
          <p:sp>
            <p:nvSpPr>
              <p:cNvPr id="6" name="Rounded Rectangular Callout 3">
                <a:extLst>
                  <a:ext uri="{FF2B5EF4-FFF2-40B4-BE49-F238E27FC236}">
                    <a16:creationId xmlns:a16="http://schemas.microsoft.com/office/drawing/2014/main" id="{05D5B448-4B44-4E61-8DC1-C8AD9396DA65}"/>
                  </a:ext>
                </a:extLst>
              </p:cNvPr>
              <p:cNvSpPr/>
              <p:nvPr/>
            </p:nvSpPr>
            <p:spPr>
              <a:xfrm>
                <a:off x="448056" y="4965192"/>
                <a:ext cx="12110276" cy="4636008"/>
              </a:xfrm>
              <a:prstGeom prst="wedgeRoundRectCallout">
                <a:avLst>
                  <a:gd name="adj1" fmla="val 1194"/>
                  <a:gd name="adj2" fmla="val -5361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 lot </a:t>
                </a:r>
                <a:r>
                  <a:rPr lang="en-GB" sz="2000" dirty="0" err="1"/>
                  <a:t>ofthe</a:t>
                </a:r>
                <a:r>
                  <a:rPr lang="en-GB" sz="2000" dirty="0"/>
                  <a:t> variation of an x variable is accounted for by a linear combination of all other x variables.</a:t>
                </a:r>
              </a:p>
              <a:p>
                <a:pPr marL="342900" indent="-342900">
                  <a:buFont typeface="Arial" panose="020B0604020202020204" pitchFamily="34" charset="0"/>
                  <a:buChar char="•"/>
                </a:pPr>
                <a:r>
                  <a:rPr lang="en-GB" sz="2000" dirty="0"/>
                  <a:t>We can examine this by looking at R2 in regressions of the following kind:</a:t>
                </a:r>
              </a:p>
              <a:p>
                <a:pPr marL="342900" indent="-342900">
                  <a:buFont typeface="Arial" panose="020B0604020202020204" pitchFamily="34" charset="0"/>
                  <a:buChar char="•"/>
                </a:pPr>
                <a:endParaRPr lang="en-GB" sz="2000" dirty="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12</m:t>
                          </m:r>
                        </m:sub>
                      </m:sSub>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rPr>
                            <m:t>𝛾</m:t>
                          </m:r>
                        </m:e>
                        <m:sub>
                          <m:r>
                            <a:rPr lang="en-GB" sz="3200" b="0" i="1" smtClean="0">
                              <a:latin typeface="Cambria Math" panose="02040503050406030204" pitchFamily="18" charset="0"/>
                            </a:rPr>
                            <m:t>13</m:t>
                          </m:r>
                        </m:sub>
                      </m:sSub>
                      <m:sSub>
                        <m:sSubPr>
                          <m:ctrlPr>
                            <a:rPr lang="en-GB" sz="3200" i="1">
                              <a:latin typeface="Cambria Math" panose="02040503050406030204" pitchFamily="18" charset="0"/>
                            </a:rPr>
                          </m:ctrlPr>
                        </m:sSubPr>
                        <m:e>
                          <m:r>
                            <a:rPr lang="en-GB" sz="3200" i="1">
                              <a:latin typeface="Cambria Math" panose="02040503050406030204" pitchFamily="18" charset="0"/>
                            </a:rPr>
                            <m:t>𝑋</m:t>
                          </m:r>
                        </m:e>
                        <m:sub>
                          <m:r>
                            <a:rPr lang="en-GB" sz="3200" b="0" i="1" smtClean="0">
                              <a:latin typeface="Cambria Math" panose="02040503050406030204" pitchFamily="18" charset="0"/>
                            </a:rPr>
                            <m:t>3</m:t>
                          </m:r>
                        </m:sub>
                      </m:sSub>
                      <m:r>
                        <a:rPr lang="en-GB" sz="3200" b="0" i="1" smtClean="0">
                          <a:latin typeface="Cambria Math" panose="02040503050406030204" pitchFamily="18" charset="0"/>
                        </a:rPr>
                        <m:t>+…+</m:t>
                      </m:r>
                      <m:r>
                        <a:rPr lang="en-GB" sz="3200" b="0" i="1" smtClean="0">
                          <a:latin typeface="Cambria Math" panose="02040503050406030204" pitchFamily="18" charset="0"/>
                        </a:rPr>
                        <m:t>𝑢</m:t>
                      </m:r>
                    </m:oMath>
                  </m:oMathPara>
                </a14:m>
                <a:endParaRPr lang="en-GB" sz="3200" b="0" dirty="0"/>
              </a:p>
              <a:p>
                <a:endParaRPr lang="en-GB" sz="2800" b="0" dirty="0"/>
              </a:p>
              <a:p>
                <a:pPr marL="342900" indent="-342900">
                  <a:buFont typeface="Arial" panose="020B0604020202020204" pitchFamily="34" charset="0"/>
                  <a:buChar char="•"/>
                </a:pPr>
                <a:r>
                  <a:rPr lang="en-US" sz="2000" dirty="0"/>
                  <a:t>i.e. we regress the explanatory variables on each other and compute R2 each time</a:t>
                </a:r>
              </a:p>
              <a:p>
                <a:pPr marL="342900" indent="-342900">
                  <a:buFont typeface="Arial" panose="020B0604020202020204" pitchFamily="34" charset="0"/>
                  <a:buChar char="•"/>
                </a:pPr>
                <a:r>
                  <a:rPr lang="en-US" sz="2000" dirty="0"/>
                  <a:t>The Variance Inflation Factor (VIF) is an index that informs us about this by computing for every x-variable:</a:t>
                </a:r>
              </a:p>
              <a:p>
                <a:pPr/>
                <a14:m>
                  <m:oMathPara xmlns:m="http://schemas.openxmlformats.org/officeDocument/2006/math">
                    <m:oMathParaPr>
                      <m:jc m:val="left"/>
                    </m:oMathParaPr>
                    <m:oMath xmlns:m="http://schemas.openxmlformats.org/officeDocument/2006/math">
                      <m:r>
                        <a:rPr lang="en-GB" sz="3200" b="0" i="1" smtClean="0">
                          <a:latin typeface="Cambria Math" panose="02040503050406030204" pitchFamily="18" charset="0"/>
                        </a:rPr>
                        <m:t>𝑉𝐼𝐹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den>
                      </m:f>
                    </m:oMath>
                  </m:oMathPara>
                </a14:m>
                <a:endParaRPr lang="en-US" sz="3200" dirty="0"/>
              </a:p>
            </p:txBody>
          </p:sp>
        </mc:Choice>
        <mc:Fallback xmlns="">
          <p:sp>
            <p:nvSpPr>
              <p:cNvPr id="6" name="Rounded Rectangular Callout 3">
                <a:extLst>
                  <a:ext uri="{FF2B5EF4-FFF2-40B4-BE49-F238E27FC236}">
                    <a16:creationId xmlns:a16="http://schemas.microsoft.com/office/drawing/2014/main" id="{05D5B448-4B44-4E61-8DC1-C8AD9396DA65}"/>
                  </a:ext>
                </a:extLst>
              </p:cNvPr>
              <p:cNvSpPr>
                <a:spLocks noRot="1" noChangeAspect="1" noMove="1" noResize="1" noEditPoints="1" noAdjustHandles="1" noChangeArrowheads="1" noChangeShapeType="1" noTextEdit="1"/>
              </p:cNvSpPr>
              <p:nvPr/>
            </p:nvSpPr>
            <p:spPr>
              <a:xfrm>
                <a:off x="448056" y="4965192"/>
                <a:ext cx="12110276" cy="4636008"/>
              </a:xfrm>
              <a:prstGeom prst="wedgeRoundRectCallout">
                <a:avLst>
                  <a:gd name="adj1" fmla="val 1194"/>
                  <a:gd name="adj2" fmla="val -53614"/>
                  <a:gd name="adj3" fmla="val 16667"/>
                </a:avLst>
              </a:prstGeom>
              <a:blipFill>
                <a:blip r:embed="rId3"/>
                <a:stretch>
                  <a:fillRect/>
                </a:stretch>
              </a:blipFill>
              <a:ln/>
            </p:spPr>
            <p:txBody>
              <a:bodyPr/>
              <a:lstStyle/>
              <a:p>
                <a:r>
                  <a:rPr lang="en-GB">
                    <a:noFill/>
                  </a:rPr>
                  <a:t> </a:t>
                </a:r>
              </a:p>
            </p:txBody>
          </p:sp>
        </mc:Fallback>
      </mc:AlternateContent>
      <p:sp>
        <p:nvSpPr>
          <p:cNvPr id="2" name="Speech Bubble: Rectangle with Corners Rounded 1">
            <a:extLst>
              <a:ext uri="{FF2B5EF4-FFF2-40B4-BE49-F238E27FC236}">
                <a16:creationId xmlns:a16="http://schemas.microsoft.com/office/drawing/2014/main" id="{D5193061-147F-41F1-A923-769683A1179D}"/>
              </a:ext>
            </a:extLst>
          </p:cNvPr>
          <p:cNvSpPr/>
          <p:nvPr/>
        </p:nvSpPr>
        <p:spPr>
          <a:xfrm>
            <a:off x="4005072" y="8328093"/>
            <a:ext cx="8553260" cy="1423920"/>
          </a:xfrm>
          <a:prstGeom prst="wedgeRoundRectCallout">
            <a:avLst>
              <a:gd name="adj1" fmla="val -55030"/>
              <a:gd name="adj2" fmla="val -14566"/>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a:p>
            <a:pPr algn="ctr"/>
            <a:r>
              <a:rPr lang="en-GB" sz="2000" dirty="0"/>
              <a:t>VIF=1 </a:t>
            </a:r>
            <a:r>
              <a:rPr lang="en-GB" sz="2000" dirty="0">
                <a:latin typeface="Century Schoolbook" panose="02040604050505020304" pitchFamily="18" charset="0"/>
              </a:rPr>
              <a:t>→ R2=0 → no problem</a:t>
            </a:r>
          </a:p>
          <a:p>
            <a:pPr algn="ctr"/>
            <a:endParaRPr lang="en-GB" sz="2000" dirty="0">
              <a:latin typeface="Century Schoolbook" panose="02040604050505020304" pitchFamily="18" charset="0"/>
            </a:endParaRPr>
          </a:p>
          <a:p>
            <a:pPr algn="ctr"/>
            <a:r>
              <a:rPr lang="en-GB" sz="2000" dirty="0"/>
              <a:t>VIF&gt;5 </a:t>
            </a:r>
            <a:r>
              <a:rPr lang="en-GB" sz="2000" dirty="0">
                <a:latin typeface="Century Schoolbook" panose="02040604050505020304" pitchFamily="18" charset="0"/>
              </a:rPr>
              <a:t>→</a:t>
            </a:r>
            <a:r>
              <a:rPr lang="en-GB" sz="2000" dirty="0"/>
              <a:t> R2&gt;80% </a:t>
            </a:r>
            <a:r>
              <a:rPr lang="en-GB" sz="2000" dirty="0">
                <a:latin typeface="Century Schoolbook" panose="02040604050505020304" pitchFamily="18" charset="0"/>
              </a:rPr>
              <a:t>→ maybe an issue</a:t>
            </a:r>
          </a:p>
          <a:p>
            <a:pPr algn="ctr"/>
            <a:endParaRPr lang="en-GB" sz="2000" dirty="0"/>
          </a:p>
        </p:txBody>
      </p:sp>
    </p:spTree>
    <p:extLst>
      <p:ext uri="{BB962C8B-B14F-4D97-AF65-F5344CB8AC3E}">
        <p14:creationId xmlns:p14="http://schemas.microsoft.com/office/powerpoint/2010/main" val="335261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holding, frisbee&#10;&#10;Description automatically generated">
            <a:extLst>
              <a:ext uri="{FF2B5EF4-FFF2-40B4-BE49-F238E27FC236}">
                <a16:creationId xmlns:a16="http://schemas.microsoft.com/office/drawing/2014/main" id="{B9174B48-1D9E-46D8-A0CE-CC219047036D}"/>
              </a:ext>
            </a:extLst>
          </p:cNvPr>
          <p:cNvPicPr>
            <a:picLocks noChangeAspect="1"/>
          </p:cNvPicPr>
          <p:nvPr/>
        </p:nvPicPr>
        <p:blipFill>
          <a:blip r:embed="rId2"/>
          <a:stretch>
            <a:fillRect/>
          </a:stretch>
        </p:blipFill>
        <p:spPr>
          <a:xfrm>
            <a:off x="0" y="1170432"/>
            <a:ext cx="13006388" cy="8687012"/>
          </a:xfrm>
          <a:prstGeom prst="rect">
            <a:avLst/>
          </a:prstGeom>
        </p:spPr>
      </p:pic>
      <p:sp>
        <p:nvSpPr>
          <p:cNvPr id="4" name="TextBox 3">
            <a:extLst>
              <a:ext uri="{FF2B5EF4-FFF2-40B4-BE49-F238E27FC236}">
                <a16:creationId xmlns:a16="http://schemas.microsoft.com/office/drawing/2014/main" id="{68298F55-BBF1-40B1-83F3-1E24A955B696}"/>
              </a:ext>
            </a:extLst>
          </p:cNvPr>
          <p:cNvSpPr txBox="1"/>
          <p:nvPr/>
        </p:nvSpPr>
        <p:spPr>
          <a:xfrm>
            <a:off x="146304" y="253353"/>
            <a:ext cx="7542129" cy="553998"/>
          </a:xfrm>
          <a:prstGeom prst="rect">
            <a:avLst/>
          </a:prstGeom>
          <a:noFill/>
        </p:spPr>
        <p:txBody>
          <a:bodyPr wrap="none" lIns="0" tIns="0" rIns="0" bIns="0" rtlCol="0">
            <a:spAutoFit/>
          </a:bodyPr>
          <a:lstStyle/>
          <a:p>
            <a:pPr>
              <a:spcAft>
                <a:spcPts val="500"/>
              </a:spcAft>
            </a:pPr>
            <a:r>
              <a:rPr lang="en-GB" sz="3600" b="1" dirty="0"/>
              <a:t>The Variance inflation factor in practice</a:t>
            </a:r>
          </a:p>
        </p:txBody>
      </p:sp>
      <p:pic>
        <p:nvPicPr>
          <p:cNvPr id="5" name="Picture 4">
            <a:extLst>
              <a:ext uri="{FF2B5EF4-FFF2-40B4-BE49-F238E27FC236}">
                <a16:creationId xmlns:a16="http://schemas.microsoft.com/office/drawing/2014/main" id="{AD8E2C66-0B61-44F6-BF5D-6333B79A085F}"/>
              </a:ext>
            </a:extLst>
          </p:cNvPr>
          <p:cNvPicPr>
            <a:picLocks noChangeAspect="1"/>
          </p:cNvPicPr>
          <p:nvPr/>
        </p:nvPicPr>
        <p:blipFill>
          <a:blip r:embed="rId3"/>
          <a:stretch>
            <a:fillRect/>
          </a:stretch>
        </p:blipFill>
        <p:spPr>
          <a:xfrm>
            <a:off x="81411" y="5760884"/>
            <a:ext cx="12621189" cy="2578444"/>
          </a:xfrm>
          <a:prstGeom prst="rect">
            <a:avLst/>
          </a:prstGeom>
        </p:spPr>
      </p:pic>
    </p:spTree>
    <p:extLst>
      <p:ext uri="{BB962C8B-B14F-4D97-AF65-F5344CB8AC3E}">
        <p14:creationId xmlns:p14="http://schemas.microsoft.com/office/powerpoint/2010/main" val="394191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rcRect/>
          <a:stretch/>
        </p:blipFill>
        <p:spPr>
          <a:xfrm>
            <a:off x="219302" y="1622365"/>
            <a:ext cx="9821320" cy="8129648"/>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4083320" y="5356085"/>
            <a:ext cx="7191232" cy="697244"/>
          </a:xfrm>
          <a:prstGeom prst="wedgeRoundRectCallout">
            <a:avLst>
              <a:gd name="adj1" fmla="val -29047"/>
              <a:gd name="adj2" fmla="val 36211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75" dirty="0"/>
              <a:t>F-test….but it’s enough to look at the P value</a:t>
            </a:r>
          </a:p>
        </p:txBody>
      </p:sp>
    </p:spTree>
    <p:extLst>
      <p:ext uri="{BB962C8B-B14F-4D97-AF65-F5344CB8AC3E}">
        <p14:creationId xmlns:p14="http://schemas.microsoft.com/office/powerpoint/2010/main" val="67888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F-tests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4547014"/>
              </a:xfrm>
              <a:prstGeom prst="rect">
                <a:avLst/>
              </a:prstGeom>
              <a:noFill/>
            </p:spPr>
            <p:txBody>
              <a:bodyPr wrap="square" lIns="0" tIns="0" rIns="0" bIns="0" rtlCol="0">
                <a:spAutoFit/>
              </a:bodyPr>
              <a:lstStyle/>
              <a:p>
                <a:pPr>
                  <a:spcAft>
                    <a:spcPts val="500"/>
                  </a:spcAft>
                </a:pPr>
                <a:r>
                  <a:rPr lang="en-GB" sz="3600" dirty="0"/>
                  <a:t>We can compute an F-statistic as</a:t>
                </a:r>
              </a:p>
              <a:p>
                <a:pPr>
                  <a:spcAft>
                    <a:spcPts val="500"/>
                  </a:spcAft>
                </a:pPr>
                <a:endParaRPr lang="en-GB" sz="3600" dirty="0"/>
              </a:p>
              <a:p>
                <a:pPr>
                  <a:spcAft>
                    <a:spcPts val="500"/>
                  </a:spcAft>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𝐹</m:t>
                      </m:r>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𝑟</m:t>
                                  </m:r>
                                </m:sub>
                              </m:sSub>
                            </m:den>
                          </m:f>
                        </m:num>
                        <m:den>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r>
                                <a:rPr lang="en-GB" sz="3600" b="0" i="1" smtClean="0">
                                  <a:latin typeface="Cambria Math" panose="02040503050406030204" pitchFamily="18" charset="0"/>
                                </a:rPr>
                                <m:t>𝑛</m:t>
                              </m:r>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den>
                          </m:f>
                        </m:den>
                      </m:f>
                    </m:oMath>
                  </m:oMathPara>
                </a14:m>
                <a:endParaRPr lang="en-GB" sz="3600" dirty="0"/>
              </a:p>
              <a:p>
                <a:pPr>
                  <a:spcAft>
                    <a:spcPts val="500"/>
                  </a:spcAft>
                </a:pPr>
                <a:endParaRPr lang="en-GB" sz="3600" dirty="0"/>
              </a:p>
              <a:p>
                <a:pPr>
                  <a:spcAft>
                    <a:spcPts val="500"/>
                  </a:spcAft>
                </a:pPr>
                <a:r>
                  <a:rPr lang="en-GB" sz="3600" dirty="0"/>
                  <a:t>where </a:t>
                </a:r>
                <a14:m>
                  <m:oMath xmlns:m="http://schemas.openxmlformats.org/officeDocument/2006/math">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nary>
                      <m:naryPr>
                        <m:chr m:val="∑"/>
                        <m:supHide m:val="on"/>
                        <m:ctrlPr>
                          <a:rPr lang="en-GB" sz="3600" b="0" i="1" smtClean="0">
                            <a:latin typeface="Cambria Math" panose="02040503050406030204" pitchFamily="18" charset="0"/>
                          </a:rPr>
                        </m:ctrlPr>
                      </m:naryPr>
                      <m:sub>
                        <m:r>
                          <a:rPr lang="en-GB" sz="3600" b="0" i="1" smtClean="0">
                            <a:latin typeface="Cambria Math" panose="02040503050406030204" pitchFamily="18" charset="0"/>
                          </a:rPr>
                          <m:t>𝑖</m:t>
                        </m:r>
                      </m:sub>
                      <m:sup/>
                      <m:e>
                        <m:sSubSup>
                          <m:sSubSupPr>
                            <m:ctrlPr>
                              <a:rPr lang="en-GB" sz="3600" b="0" i="1" smtClean="0">
                                <a:latin typeface="Cambria Math" panose="02040503050406030204" pitchFamily="18" charset="0"/>
                              </a:rPr>
                            </m:ctrlPr>
                          </m:sSub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𝑟𝑖</m:t>
                            </m:r>
                          </m:sub>
                          <m:sup>
                            <m:r>
                              <a:rPr lang="en-GB" sz="3600" b="0" i="1" smtClean="0">
                                <a:latin typeface="Cambria Math" panose="02040503050406030204" pitchFamily="18" charset="0"/>
                              </a:rPr>
                              <m:t>2</m:t>
                            </m:r>
                          </m:sup>
                        </m:sSubSup>
                      </m:e>
                    </m:nary>
                  </m:oMath>
                </a14:m>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4547014"/>
              </a:xfrm>
              <a:prstGeom prst="rect">
                <a:avLst/>
              </a:prstGeom>
              <a:blipFill>
                <a:blip r:embed="rId3"/>
                <a:stretch>
                  <a:fillRect l="-3817" t="-3217" b="-5094"/>
                </a:stretch>
              </a:blipFill>
            </p:spPr>
            <p:txBody>
              <a:bodyPr/>
              <a:lstStyle/>
              <a:p>
                <a:r>
                  <a:rPr lang="en-GB">
                    <a:noFill/>
                  </a:rPr>
                  <a:t> </a:t>
                </a:r>
              </a:p>
            </p:txBody>
          </p:sp>
        </mc:Fallback>
      </mc:AlternateContent>
      <p:sp>
        <p:nvSpPr>
          <p:cNvPr id="15" name="Speech Bubble: Rectangle with Corners Rounded 14">
            <a:extLst>
              <a:ext uri="{FF2B5EF4-FFF2-40B4-BE49-F238E27FC236}">
                <a16:creationId xmlns:a16="http://schemas.microsoft.com/office/drawing/2014/main" id="{E23FC2BA-4035-439E-AE93-1907E077B307}"/>
              </a:ext>
            </a:extLst>
          </p:cNvPr>
          <p:cNvSpPr/>
          <p:nvPr/>
        </p:nvSpPr>
        <p:spPr>
          <a:xfrm>
            <a:off x="5961888" y="5815584"/>
            <a:ext cx="7044500" cy="3090672"/>
          </a:xfrm>
          <a:prstGeom prst="wedgeRoundRectCallout">
            <a:avLst>
              <a:gd name="adj1" fmla="val -48085"/>
              <a:gd name="adj2" fmla="val -6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How much more error do we get when restricting the model.</a:t>
            </a:r>
          </a:p>
          <a:p>
            <a:pPr marL="457200" indent="-457200">
              <a:buFont typeface="Arial" panose="020B0604020202020204" pitchFamily="34" charset="0"/>
              <a:buChar char="•"/>
            </a:pPr>
            <a:r>
              <a:rPr lang="en-GB" dirty="0"/>
              <a:t>If it’s a lot (F big) then the restriction should be rejected</a:t>
            </a:r>
          </a:p>
          <a:p>
            <a:pPr marL="457200" indent="-457200">
              <a:buFont typeface="Arial" panose="020B0604020202020204" pitchFamily="34" charset="0"/>
              <a:buChar char="•"/>
            </a:pPr>
            <a:r>
              <a:rPr lang="en-GB" dirty="0"/>
              <a:t>How do we know when F is big?</a:t>
            </a:r>
          </a:p>
          <a:p>
            <a:pPr marL="457200" indent="-457200">
              <a:buFont typeface="Arial" panose="020B0604020202020204" pitchFamily="34" charset="0"/>
              <a:buChar char="•"/>
            </a:pPr>
            <a:r>
              <a:rPr lang="en-GB" dirty="0"/>
              <a:t>Somebody worked out how F is distributed (turns out his name was Fisher)</a:t>
            </a:r>
          </a:p>
        </p:txBody>
      </p:sp>
    </p:spTree>
    <p:extLst>
      <p:ext uri="{BB962C8B-B14F-4D97-AF65-F5344CB8AC3E}">
        <p14:creationId xmlns:p14="http://schemas.microsoft.com/office/powerpoint/2010/main" val="2033921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870" y="1179860"/>
            <a:ext cx="3088137" cy="614016"/>
          </a:xfrm>
          <a:prstGeom prst="rect">
            <a:avLst/>
          </a:prstGeom>
        </p:spPr>
      </p:pic>
      <p:pic>
        <p:nvPicPr>
          <p:cNvPr id="4" name="Picture 3"/>
          <p:cNvPicPr>
            <a:picLocks noChangeAspect="1"/>
          </p:cNvPicPr>
          <p:nvPr/>
        </p:nvPicPr>
        <p:blipFill>
          <a:blip r:embed="rId3"/>
          <a:stretch>
            <a:fillRect/>
          </a:stretch>
        </p:blipFill>
        <p:spPr>
          <a:xfrm>
            <a:off x="4487392" y="2045172"/>
            <a:ext cx="7151476" cy="5201073"/>
          </a:xfrm>
          <a:prstGeom prst="rect">
            <a:avLst/>
          </a:prstGeom>
        </p:spPr>
      </p:pic>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F distribution</a:t>
            </a:r>
          </a:p>
        </p:txBody>
      </p:sp>
      <p:pic>
        <p:nvPicPr>
          <p:cNvPr id="6" name="Picture 5"/>
          <p:cNvPicPr>
            <a:picLocks noChangeAspect="1"/>
          </p:cNvPicPr>
          <p:nvPr/>
        </p:nvPicPr>
        <p:blipFill>
          <a:blip r:embed="rId4"/>
          <a:stretch>
            <a:fillRect/>
          </a:stretch>
        </p:blipFill>
        <p:spPr>
          <a:xfrm>
            <a:off x="10419120" y="1"/>
            <a:ext cx="2585417" cy="3144947"/>
          </a:xfrm>
          <a:prstGeom prst="rect">
            <a:avLst/>
          </a:prstGeom>
        </p:spPr>
      </p:pic>
      <p:sp>
        <p:nvSpPr>
          <p:cNvPr id="7" name="Rounded Rectangular Callout 6"/>
          <p:cNvSpPr/>
          <p:nvPr/>
        </p:nvSpPr>
        <p:spPr>
          <a:xfrm>
            <a:off x="4873752" y="442265"/>
            <a:ext cx="3894040" cy="1075639"/>
          </a:xfrm>
          <a:prstGeom prst="wedgeRoundRectCallout">
            <a:avLst>
              <a:gd name="adj1" fmla="val 105891"/>
              <a:gd name="adj2" fmla="val -3546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After R.A. Fisher (1890-1962)</a:t>
            </a:r>
          </a:p>
          <a:p>
            <a:pPr algn="ctr"/>
            <a:r>
              <a:rPr lang="en-US" sz="2000" dirty="0"/>
              <a:t>(did not work for Guinness)</a:t>
            </a:r>
          </a:p>
        </p:txBody>
      </p:sp>
      <p:sp>
        <p:nvSpPr>
          <p:cNvPr id="17" name="Rounded Rectangular Callout 16"/>
          <p:cNvSpPr/>
          <p:nvPr/>
        </p:nvSpPr>
        <p:spPr>
          <a:xfrm>
            <a:off x="8634562" y="8043523"/>
            <a:ext cx="4369974" cy="1009038"/>
          </a:xfrm>
          <a:prstGeom prst="wedgeRoundRectCallout">
            <a:avLst>
              <a:gd name="adj1" fmla="val -12317"/>
              <a:gd name="adj2" fmla="val -22337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Find critical value by equating this area to significance level; 5%</a:t>
            </a:r>
          </a:p>
        </p:txBody>
      </p:sp>
      <p:sp>
        <p:nvSpPr>
          <p:cNvPr id="9" name="Rounded Rectangular Callout 8"/>
          <p:cNvSpPr/>
          <p:nvPr/>
        </p:nvSpPr>
        <p:spPr>
          <a:xfrm>
            <a:off x="120931" y="7246245"/>
            <a:ext cx="8173444" cy="1594549"/>
          </a:xfrm>
          <a:prstGeom prst="wedgeRoundRectCallout">
            <a:avLst>
              <a:gd name="adj1" fmla="val -489"/>
              <a:gd name="adj2" fmla="val -6714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75" dirty="0"/>
              <a:t>If the F statistic is large it means that some or all of the restrictions jointly tested are probably not true</a:t>
            </a:r>
          </a:p>
        </p:txBody>
      </p:sp>
      <p:sp>
        <p:nvSpPr>
          <p:cNvPr id="10" name="Rounded Rectangular Callout 9"/>
          <p:cNvSpPr/>
          <p:nvPr/>
        </p:nvSpPr>
        <p:spPr>
          <a:xfrm>
            <a:off x="1853" y="2301822"/>
            <a:ext cx="4570147" cy="3368891"/>
          </a:xfrm>
          <a:prstGeom prst="wedgeRoundRectCallout">
            <a:avLst>
              <a:gd name="adj1" fmla="val 3508"/>
              <a:gd name="adj2" fmla="val -72126"/>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00" dirty="0"/>
              <a:t>F distribution has two arguments</a:t>
            </a:r>
          </a:p>
          <a:p>
            <a:pPr marL="487604" indent="-487604">
              <a:buAutoNum type="arabicPeriod"/>
            </a:pPr>
            <a:r>
              <a:rPr lang="en-US" sz="2200" dirty="0"/>
              <a:t>Number of restrictions</a:t>
            </a:r>
          </a:p>
          <a:p>
            <a:pPr marL="487604" indent="-487604">
              <a:buAutoNum type="arabicPeriod"/>
            </a:pPr>
            <a:r>
              <a:rPr lang="en-US" sz="2200" dirty="0"/>
              <a:t>Degrees of freedom unrestricted model</a:t>
            </a:r>
          </a:p>
        </p:txBody>
      </p:sp>
    </p:spTree>
    <p:extLst>
      <p:ext uri="{BB962C8B-B14F-4D97-AF65-F5344CB8AC3E}">
        <p14:creationId xmlns:p14="http://schemas.microsoft.com/office/powerpoint/2010/main" val="126840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Takeaways</a:t>
            </a:r>
          </a:p>
        </p:txBody>
      </p:sp>
      <p:sp>
        <p:nvSpPr>
          <p:cNvPr id="5" name="TextBox 4"/>
          <p:cNvSpPr txBox="1"/>
          <p:nvPr/>
        </p:nvSpPr>
        <p:spPr>
          <a:xfrm>
            <a:off x="451070" y="1985353"/>
            <a:ext cx="12252013" cy="6894195"/>
          </a:xfrm>
          <a:prstGeom prst="rect">
            <a:avLst/>
          </a:prstGeom>
          <a:noFill/>
        </p:spPr>
        <p:txBody>
          <a:bodyPr wrap="square" lIns="0" tIns="0" rIns="0" bIns="0" rtlCol="0">
            <a:spAutoFit/>
          </a:bodyPr>
          <a:lstStyle/>
          <a:p>
            <a:pPr marL="487604" indent="-487604">
              <a:buFont typeface="Arial" charset="0"/>
              <a:buChar char="•"/>
            </a:pPr>
            <a:r>
              <a:rPr lang="en-GB" sz="2800" dirty="0">
                <a:latin typeface="Palatino Linotype"/>
                <a:cs typeface="Palatino Linotype"/>
              </a:rPr>
              <a:t>We can easily include further variables in a regression</a:t>
            </a:r>
          </a:p>
          <a:p>
            <a:pPr marL="487604" indent="-487604">
              <a:buFont typeface="Arial" charset="0"/>
              <a:buChar char="•"/>
            </a:pPr>
            <a:endParaRPr lang="en-GB" sz="2800" dirty="0">
              <a:latin typeface="Palatino Linotype"/>
              <a:cs typeface="Palatino Linotype"/>
            </a:endParaRPr>
          </a:p>
          <a:p>
            <a:pPr marL="487604" indent="-487604">
              <a:buFont typeface="Arial" charset="0"/>
              <a:buChar char="•"/>
            </a:pPr>
            <a:r>
              <a:rPr lang="en-GB" sz="2800" dirty="0">
                <a:latin typeface="Palatino Linotype"/>
                <a:cs typeface="Palatino Linotype"/>
              </a:rPr>
              <a:t>There are two reasons we might want to do that</a:t>
            </a:r>
          </a:p>
          <a:p>
            <a:pPr marL="1300277" lvl="1" indent="-650138">
              <a:buFont typeface="+mj-lt"/>
              <a:buAutoNum type="arabicPeriod"/>
            </a:pPr>
            <a:r>
              <a:rPr lang="en-GB" sz="2800" dirty="0">
                <a:latin typeface="Palatino Linotype"/>
                <a:cs typeface="Palatino Linotype"/>
              </a:rPr>
              <a:t>To deal with endogeneity</a:t>
            </a:r>
          </a:p>
          <a:p>
            <a:pPr marL="1300277" lvl="1" indent="-650138">
              <a:buFont typeface="+mj-lt"/>
              <a:buAutoNum type="arabicPeriod"/>
            </a:pPr>
            <a:r>
              <a:rPr lang="en-GB" sz="2800" dirty="0">
                <a:latin typeface="Palatino Linotype"/>
                <a:cs typeface="Palatino Linotype"/>
              </a:rPr>
              <a:t>We are interested in several variables at the same time</a:t>
            </a:r>
          </a:p>
          <a:p>
            <a:pPr marL="1300277" lvl="1" indent="-650138">
              <a:buFont typeface="+mj-lt"/>
              <a:buAutoNum type="arabicPeriod"/>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Be careful about the causal relationships between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There might be collinearity, which might imply that we cannot (precisely) distinguish between the effects of several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With several explanatory variables we might want to test several hypothesis combined.</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We can use an F-test for that. </a:t>
            </a:r>
          </a:p>
          <a:p>
            <a:pPr marL="650138" indent="-650138">
              <a:buFont typeface="Arial" charset="0"/>
              <a:buChar char="•"/>
            </a:pPr>
            <a:endParaRPr lang="en-US" sz="2800" dirty="0">
              <a:latin typeface="Palatino Linotype"/>
              <a:cs typeface="Palatino Linotype"/>
            </a:endParaRPr>
          </a:p>
        </p:txBody>
      </p:sp>
    </p:spTree>
    <p:extLst>
      <p:ext uri="{BB962C8B-B14F-4D97-AF65-F5344CB8AC3E}">
        <p14:creationId xmlns:p14="http://schemas.microsoft.com/office/powerpoint/2010/main" val="6604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a:t>Am not trying (or succeeding) to be misogynistic here. It’s simply what we find in the data as we shall see later</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Mentimeter - Interactive Presentations">
                <a:extLst>
                  <a:ext uri="{FF2B5EF4-FFF2-40B4-BE49-F238E27FC236}">
                    <a16:creationId xmlns:a16="http://schemas.microsoft.com/office/drawing/2014/main" id="{A73E5A25-923F-439B-98DD-C67E9ACA7EBB}"/>
                  </a:ext>
                </a:extLst>
              </p:cNvPr>
              <p:cNvGraphicFramePr>
                <a:graphicFrameLocks noGrp="1"/>
              </p:cNvGraphicFramePr>
              <p:nvPr>
                <p:extLst>
                  <p:ext uri="{D42A27DB-BD31-4B8C-83A1-F6EECF244321}">
                    <p14:modId xmlns:p14="http://schemas.microsoft.com/office/powerpoint/2010/main" val="3181727974"/>
                  </p:ext>
                </p:extLst>
              </p:nvPr>
            </p:nvGraphicFramePr>
            <p:xfrm>
              <a:off x="0" y="1920240"/>
              <a:ext cx="13006388" cy="73224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Mentimeter - Interactive Presentations">
                <a:extLst>
                  <a:ext uri="{FF2B5EF4-FFF2-40B4-BE49-F238E27FC236}">
                    <a16:creationId xmlns:a16="http://schemas.microsoft.com/office/drawing/2014/main" id="{A73E5A25-923F-439B-98DD-C67E9ACA7EBB}"/>
                  </a:ext>
                </a:extLst>
              </p:cNvPr>
              <p:cNvPicPr>
                <a:picLocks noGrp="1" noRot="1" noChangeAspect="1" noMove="1" noResize="1" noEditPoints="1" noAdjustHandles="1" noChangeArrowheads="1" noChangeShapeType="1"/>
              </p:cNvPicPr>
              <p:nvPr/>
            </p:nvPicPr>
            <p:blipFill>
              <a:blip r:embed="rId3"/>
              <a:stretch>
                <a:fillRect/>
              </a:stretch>
            </p:blipFill>
            <p:spPr>
              <a:xfrm>
                <a:off x="0" y="1920240"/>
                <a:ext cx="13006388" cy="7322401"/>
              </a:xfrm>
              <a:prstGeom prst="rect">
                <a:avLst/>
              </a:prstGeom>
            </p:spPr>
          </p:pic>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167389-89B9-466A-995F-1E76DF5A444C}"/>
                  </a:ext>
                </a:extLst>
              </p:cNvPr>
              <p:cNvSpPr/>
              <p:nvPr/>
            </p:nvSpPr>
            <p:spPr>
              <a:xfrm>
                <a:off x="4420003" y="4613603"/>
                <a:ext cx="4164793" cy="523220"/>
              </a:xfrm>
              <a:prstGeom prst="rect">
                <a:avLst/>
              </a:prstGeom>
            </p:spPr>
            <p:txBody>
              <a:bodyPr wrap="none">
                <a:spAutoFit/>
              </a:bodyPr>
              <a:lstStyle/>
              <a:p>
                <a:pPr algn="ctr"/>
                <a14:m>
                  <m:oMath xmlns:m="http://schemas.openxmlformats.org/officeDocument/2006/math">
                    <m:r>
                      <a:rPr lang="en-GB" sz="2800" i="1">
                        <a:latin typeface="Cambria Math" charset="0"/>
                        <a:cs typeface="Palatino Linotype"/>
                      </a:rPr>
                      <m:t>𝑊𝑎𝑔𝑒</m:t>
                    </m:r>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1</m:t>
                        </m:r>
                      </m:sub>
                    </m:sSub>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2</m:t>
                        </m:r>
                      </m:sub>
                    </m:sSub>
                    <m:r>
                      <a:rPr lang="en-GB" sz="2800" i="1">
                        <a:latin typeface="Cambria Math" charset="0"/>
                        <a:cs typeface="Palatino Linotype"/>
                      </a:rPr>
                      <m:t>𝐸𝐷𝑈</m:t>
                    </m:r>
                    <m:r>
                      <a:rPr lang="en-GB" sz="2800" i="1">
                        <a:latin typeface="Cambria Math" panose="02040503050406030204" pitchFamily="18" charset="0"/>
                        <a:cs typeface="Palatino Linotype"/>
                      </a:rPr>
                      <m:t>+</m:t>
                    </m:r>
                    <m:r>
                      <a:rPr lang="en-GB" sz="2800" i="1">
                        <a:latin typeface="Cambria Math" panose="02040503050406030204" pitchFamily="18" charset="0"/>
                        <a:cs typeface="Palatino Linotype"/>
                      </a:rPr>
                      <m:t>𝜖</m:t>
                    </m:r>
                  </m:oMath>
                </a14:m>
                <a:r>
                  <a:rPr lang="en-GB" sz="2800" dirty="0">
                    <a:latin typeface="Palatino Linotype"/>
                    <a:cs typeface="Palatino Linotype"/>
                  </a:rPr>
                  <a:t> </a:t>
                </a:r>
              </a:p>
            </p:txBody>
          </p:sp>
        </mc:Choice>
        <mc:Fallback xmlns="">
          <p:sp>
            <p:nvSpPr>
              <p:cNvPr id="5" name="Rectangle 4">
                <a:extLst>
                  <a:ext uri="{FF2B5EF4-FFF2-40B4-BE49-F238E27FC236}">
                    <a16:creationId xmlns:a16="http://schemas.microsoft.com/office/drawing/2014/main" id="{B1167389-89B9-466A-995F-1E76DF5A444C}"/>
                  </a:ext>
                </a:extLst>
              </p:cNvPr>
              <p:cNvSpPr>
                <a:spLocks noRot="1" noChangeAspect="1" noMove="1" noResize="1" noEditPoints="1" noAdjustHandles="1" noChangeArrowheads="1" noChangeShapeType="1" noTextEdit="1"/>
              </p:cNvSpPr>
              <p:nvPr/>
            </p:nvSpPr>
            <p:spPr>
              <a:xfrm>
                <a:off x="4420003" y="4613603"/>
                <a:ext cx="4164793" cy="52322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15756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a:p>
                <a:pPr algn="ctr"/>
                <a:r>
                  <a:rPr lang="en-GB" sz="3413" dirty="0">
                    <a:latin typeface="Palatino Linotype"/>
                    <a:cs typeface="Palatino Linotype"/>
                  </a:rPr>
                  <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1575624"/>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712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xmlns:a14="http://schemas.microsoft.com/office/drawing/2010/main">
        <mc:Choice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xmlns="">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7"/>
                <a:ext cx="7022505"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7"/>
                <a:ext cx="7022505"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xmlns="">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8.png"/></Relationships>
</file>

<file path=ppt/webextensions/webextension1.xml><?xml version="1.0" encoding="utf-8"?>
<we:webextension xmlns:we="http://schemas.microsoft.com/office/webextensions/webextension/2010/11" id="{674A3F09-6955-49FD-85E7-2AE8B57CABF0}">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11671c1141c5&quot;,&quot;link&quot;:&quot;https://www.mentimeter.com/s/a066ff0d8e4b57e68007687fc7e6b79c/11671c1141c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9631722-B3F9-45AF-A364-73B9BE6572A6}">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0c044fd9db3a&quot;,&quot;link&quot;:&quot;https://www.mentimeter.com/s/a066ff0d8e4b57e68007687fc7e6b79c/0c044fd9db3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8048</TotalTime>
  <Words>2602</Words>
  <Application>Microsoft Office PowerPoint</Application>
  <PresentationFormat>Custom</PresentationFormat>
  <Paragraphs>272</Paragraphs>
  <Slides>39</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by Ralf Martin (r.martin@imperial.ac.uk)</vt:lpstr>
      <vt:lpstr>Objectives for this lecture</vt:lpstr>
      <vt:lpstr>Why Multivariate Regression?</vt:lpstr>
      <vt:lpstr>Endogeneity and Multivariate Regression </vt:lpstr>
      <vt:lpstr>PowerPoint Presentation</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EDUC☜FEMALE </vt:lpstr>
      <vt:lpstr>Directions of causality EDUC☞☜EXPER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Ralf Martin</cp:lastModifiedBy>
  <cp:revision>172</cp:revision>
  <dcterms:created xsi:type="dcterms:W3CDTF">2020-10-04T17:32:50Z</dcterms:created>
  <dcterms:modified xsi:type="dcterms:W3CDTF">2020-11-30T09:39:14Z</dcterms:modified>
</cp:coreProperties>
</file>